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1" r:id="rId3"/>
    <p:sldId id="259" r:id="rId4"/>
    <p:sldId id="258" r:id="rId5"/>
    <p:sldId id="260" r:id="rId6"/>
    <p:sldId id="263" r:id="rId7"/>
    <p:sldId id="270" r:id="rId8"/>
    <p:sldId id="272" r:id="rId9"/>
    <p:sldId id="273" r:id="rId10"/>
    <p:sldId id="274" r:id="rId11"/>
    <p:sldId id="271" r:id="rId12"/>
    <p:sldId id="269" r:id="rId13"/>
    <p:sldId id="264" r:id="rId14"/>
    <p:sldId id="265" r:id="rId15"/>
    <p:sldId id="266" r:id="rId16"/>
    <p:sldId id="267" r:id="rId17"/>
    <p:sldId id="278" r:id="rId18"/>
    <p:sldId id="279" r:id="rId19"/>
    <p:sldId id="281" r:id="rId20"/>
    <p:sldId id="280" r:id="rId21"/>
    <p:sldId id="276" r:id="rId22"/>
    <p:sldId id="275" r:id="rId23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78"/>
    <p:restoredTop sz="96327"/>
  </p:normalViewPr>
  <p:slideViewPr>
    <p:cSldViewPr snapToGrid="0">
      <p:cViewPr>
        <p:scale>
          <a:sx n="81" d="100"/>
          <a:sy n="81" d="100"/>
        </p:scale>
        <p:origin x="304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32B94-899D-0942-A779-BED243681A9E}" type="datetimeFigureOut">
              <a:rPr lang="en-US" smtClean="0"/>
              <a:t>5/31/23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7C6EE-6F94-2545-ADD3-E09F2498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27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925A-0CF6-7F86-4929-B0CD89C10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C4D5F-BA45-EAC0-5C28-344EA37DF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931F9-47A2-E9A2-C419-440CB59A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58EC-1F3A-0247-B60A-C1F641C5AEE7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4D9C-472C-EC56-B63D-93C98C20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E5156-25E4-F6F6-C0C0-9EE13829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8315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B845-B364-80E7-6D8D-38B9EAE1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55A01-3A7C-75C2-21AC-3EA55184C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E8BD2-7555-1E8D-CF90-42927CBF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58EC-1F3A-0247-B60A-C1F641C5AEE7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1B74C-47D5-B14A-2F09-C743FF67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8779A-5A55-FB8D-F7EA-35EC7A9EA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36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1DC9F-FE00-C5E0-587C-3E98966E93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73BD9B-7A6D-C518-3A16-0244031D9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20C9D-8F1F-D46C-283A-BE377975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58EC-1F3A-0247-B60A-C1F641C5AEE7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0FC59-3933-036C-C745-BF790257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CB21F-56CB-B263-A7C7-76CA0B79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252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B3EB-E7AA-3CA1-D167-0656A7D1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06CA-641B-7E00-DA61-B44955545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23D2C-B8CA-8E84-FB1E-C17788CFD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58EC-1F3A-0247-B60A-C1F641C5AEE7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DFED6-1789-BDD2-FADC-00BBD3732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A62ED-A703-AEB2-5FC3-9003A6F1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2781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1663-A314-E332-D8FE-435416676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885B-9CBD-9B34-260D-111617816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455CD-70B3-CB07-A27D-CA7F2C4BC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58EC-1F3A-0247-B60A-C1F641C5AEE7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D3C12-4788-6806-5748-969C4982D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7BEBA-B33E-5F69-F7CA-F2FACDCA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4406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8E7A0-0DDB-53DB-3BE1-9DF572016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4AE9-F985-8281-7193-288EB928D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2A044-2825-CD0E-5FC3-BF58DE639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1A673-71C0-B331-3754-6203699D7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58EC-1F3A-0247-B60A-C1F641C5AEE7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CC87C-A2B2-3262-1318-37D5F073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F7463-45D4-C7F9-AC8E-A803F482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544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46AE1-C74A-F9EC-8E96-8DB088EA7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01B96-5A58-E3E0-68D2-23E4675E5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9EFC3-9F18-077E-345B-722EB70CB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7BBF36-05D3-F513-4CB4-F1E4B6F90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CE51E-A826-BDB9-8693-F3D254C3E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B7657D-7B6E-91C5-A485-E133D7FF3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58EC-1F3A-0247-B60A-C1F641C5AEE7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6A7937-9D91-F18F-3E20-A011B47A8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34478B-4029-129E-EC53-D30C873B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241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3C22-41DA-2F02-557C-087D78BB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6D533-B5C3-2E29-E0D8-345AA3BB0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58EC-1F3A-0247-B60A-C1F641C5AEE7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B2280-92E4-42D0-DBB5-476511160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F38B1-5428-4117-D69F-9223D175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1119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6B4773-0091-5C63-B63F-5400B6F02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58EC-1F3A-0247-B60A-C1F641C5AEE7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6EB8F7-A980-6C41-5AE1-DEB1F5C1D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D44EC-3123-FDE6-9450-3EEC4264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5082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3B34-5CFD-1925-D11E-68AED76D7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F9FD4-F8C4-828B-9EBF-9FCDE7CBF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72CE4-E8FC-EF47-F037-CA1E32102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42F04-9103-01DF-C47D-55BDB9F1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58EC-1F3A-0247-B60A-C1F641C5AEE7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8B1265-8AF4-6053-DBBE-F908C9491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2BC9D-7B4B-9671-5F68-B3365FD9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69726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965DC-7199-ED41-B42E-398FF3C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F66E7-41AD-D879-7902-2C6BFD0ED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FD5E9-91BB-9509-AB8E-1B1CA2E3A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89E46-BC6A-927F-5764-567FB7E01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58EC-1F3A-0247-B60A-C1F641C5AEE7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42654-A638-3A8D-0A8C-C753A465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84A63-DDCB-E6DB-F9DE-540DBDDD8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644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36B8F-CCBE-BA8B-724B-6627745D6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A3A4F-83BE-316A-0531-1F3167051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FB017-8A1D-5929-9719-0001A5258F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D58EC-1F3A-0247-B60A-C1F641C5AEE7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78E7D-1020-4177-DEE2-8D1EF156A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40257-E7B3-6109-EA40-051C5CBC2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034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A7B88-639A-4C2D-E0A5-8731B60592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GRANADE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6DB23-9E86-E4E5-866C-C450E98BC4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Andre Olaisen</a:t>
            </a:r>
          </a:p>
        </p:txBody>
      </p:sp>
    </p:spTree>
    <p:extLst>
      <p:ext uri="{BB962C8B-B14F-4D97-AF65-F5344CB8AC3E}">
        <p14:creationId xmlns:p14="http://schemas.microsoft.com/office/powerpoint/2010/main" val="1132316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lorfulness, graphics, graphic design, design&#10;&#10;Description automatically generated">
            <a:extLst>
              <a:ext uri="{FF2B5EF4-FFF2-40B4-BE49-F238E27FC236}">
                <a16:creationId xmlns:a16="http://schemas.microsoft.com/office/drawing/2014/main" id="{5E2EB461-E01F-8C37-5709-453F94D0B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270" y="1247615"/>
            <a:ext cx="5202583" cy="49824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D27B6D-4A6C-97D6-3539-B8952BB632F9}"/>
              </a:ext>
            </a:extLst>
          </p:cNvPr>
          <p:cNvSpPr txBox="1"/>
          <p:nvPr/>
        </p:nvSpPr>
        <p:spPr>
          <a:xfrm>
            <a:off x="8637104" y="3846443"/>
            <a:ext cx="14671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Previous path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6B4A24-F84C-A32B-57BB-8EA2CD7D46C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490252" y="3738852"/>
            <a:ext cx="2146852" cy="2922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F4C5B3-6299-EAAC-F0AA-39E456520BB4}"/>
              </a:ext>
            </a:extLst>
          </p:cNvPr>
          <p:cNvCxnSpPr>
            <a:cxnSpLocks/>
          </p:cNvCxnSpPr>
          <p:nvPr/>
        </p:nvCxnSpPr>
        <p:spPr>
          <a:xfrm flipH="1">
            <a:off x="5461686" y="1062949"/>
            <a:ext cx="3348682" cy="1128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8CAE0E-790E-8443-DA54-EC991E440A24}"/>
              </a:ext>
            </a:extLst>
          </p:cNvPr>
          <p:cNvCxnSpPr>
            <a:cxnSpLocks/>
          </p:cNvCxnSpPr>
          <p:nvPr/>
        </p:nvCxnSpPr>
        <p:spPr>
          <a:xfrm flipH="1">
            <a:off x="6331226" y="1062949"/>
            <a:ext cx="2479142" cy="17556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940CC1-5F6A-01CD-8716-81C5B85B6C25}"/>
              </a:ext>
            </a:extLst>
          </p:cNvPr>
          <p:cNvCxnSpPr>
            <a:cxnSpLocks/>
          </p:cNvCxnSpPr>
          <p:nvPr/>
        </p:nvCxnSpPr>
        <p:spPr>
          <a:xfrm flipH="1">
            <a:off x="5671751" y="1062949"/>
            <a:ext cx="3138617" cy="3152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49BE7D-A216-2731-FC57-B0F9A6BBC701}"/>
              </a:ext>
            </a:extLst>
          </p:cNvPr>
          <p:cNvSpPr txBox="1"/>
          <p:nvPr/>
        </p:nvSpPr>
        <p:spPr>
          <a:xfrm>
            <a:off x="8810368" y="901626"/>
            <a:ext cx="15148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Possible paths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07FA4E-0D82-41FE-4EA6-311E50A4DFBA}"/>
              </a:ext>
            </a:extLst>
          </p:cNvPr>
          <p:cNvSpPr txBox="1"/>
          <p:nvPr/>
        </p:nvSpPr>
        <p:spPr>
          <a:xfrm>
            <a:off x="1836232" y="2111838"/>
            <a:ext cx="23732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Predicted high gradient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353A9A-A3FF-6AC5-85A8-92EAEBBA407E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022839" y="2481170"/>
            <a:ext cx="2517645" cy="161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1174E-0BE5-E568-4DBD-7AFB2641AB9C}"/>
              </a:ext>
            </a:extLst>
          </p:cNvPr>
          <p:cNvCxnSpPr>
            <a:cxnSpLocks/>
          </p:cNvCxnSpPr>
          <p:nvPr/>
        </p:nvCxnSpPr>
        <p:spPr>
          <a:xfrm flipH="1">
            <a:off x="4720281" y="3429000"/>
            <a:ext cx="1467169" cy="173722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831E8F3-6B1B-6573-706D-E7AA3F59AF10}"/>
              </a:ext>
            </a:extLst>
          </p:cNvPr>
          <p:cNvSpPr txBox="1"/>
          <p:nvPr/>
        </p:nvSpPr>
        <p:spPr>
          <a:xfrm>
            <a:off x="2995735" y="4007499"/>
            <a:ext cx="187442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Horizon</a:t>
            </a:r>
            <a:br>
              <a:rPr lang="en-US" dirty="0"/>
            </a:br>
            <a:r>
              <a:rPr lang="en-US" dirty="0"/>
              <a:t>How far the agent</a:t>
            </a:r>
            <a:br>
              <a:rPr lang="en-US" dirty="0"/>
            </a:br>
            <a:r>
              <a:rPr lang="en-US" dirty="0"/>
              <a:t>can predict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CF7844-EDAD-D49D-9CB0-0E229910A91C}"/>
              </a:ext>
            </a:extLst>
          </p:cNvPr>
          <p:cNvCxnSpPr>
            <a:cxnSpLocks/>
          </p:cNvCxnSpPr>
          <p:nvPr/>
        </p:nvCxnSpPr>
        <p:spPr>
          <a:xfrm flipH="1">
            <a:off x="5821629" y="3600552"/>
            <a:ext cx="534997" cy="615223"/>
          </a:xfrm>
          <a:prstGeom prst="straightConnector1">
            <a:avLst/>
          </a:prstGeom>
          <a:ln w="41275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AB48D84-F8DE-6DAD-EACC-634C9BA712A0}"/>
              </a:ext>
            </a:extLst>
          </p:cNvPr>
          <p:cNvSpPr txBox="1"/>
          <p:nvPr/>
        </p:nvSpPr>
        <p:spPr>
          <a:xfrm>
            <a:off x="6100696" y="4012746"/>
            <a:ext cx="228072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Radius</a:t>
            </a:r>
            <a:br>
              <a:rPr lang="en-US" dirty="0"/>
            </a:br>
            <a:r>
              <a:rPr lang="en-US" dirty="0"/>
              <a:t>How far the agent</a:t>
            </a:r>
            <a:br>
              <a:rPr lang="en-US" dirty="0"/>
            </a:br>
            <a:r>
              <a:rPr lang="en-US" dirty="0"/>
              <a:t>will move each step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C12E96-AC7C-7236-69FB-7E8B4048297E}"/>
              </a:ext>
            </a:extLst>
          </p:cNvPr>
          <p:cNvSpPr txBox="1"/>
          <p:nvPr/>
        </p:nvSpPr>
        <p:spPr>
          <a:xfrm>
            <a:off x="5298540" y="563520"/>
            <a:ext cx="23138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Will move to this point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0ED0DD3-6C51-FA3F-2BFE-5926D9222F6B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5968314" y="932852"/>
            <a:ext cx="487146" cy="20573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CBE342C-4D41-450C-C7A8-6BED0F39F4A4}"/>
              </a:ext>
            </a:extLst>
          </p:cNvPr>
          <p:cNvCxnSpPr>
            <a:cxnSpLocks/>
          </p:cNvCxnSpPr>
          <p:nvPr/>
        </p:nvCxnSpPr>
        <p:spPr>
          <a:xfrm flipH="1">
            <a:off x="5614086" y="1215349"/>
            <a:ext cx="3348682" cy="1128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556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CEA8B415-E469-31F5-75C5-3FF46B61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2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diagram, text, line&#10;&#10;Description automatically generated">
            <a:extLst>
              <a:ext uri="{FF2B5EF4-FFF2-40B4-BE49-F238E27FC236}">
                <a16:creationId xmlns:a16="http://schemas.microsoft.com/office/drawing/2014/main" id="{9D487BE9-FE1A-2A1E-10FF-B414A0C0C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1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diagram, text, line&#10;&#10;Description automatically generated">
            <a:extLst>
              <a:ext uri="{FF2B5EF4-FFF2-40B4-BE49-F238E27FC236}">
                <a16:creationId xmlns:a16="http://schemas.microsoft.com/office/drawing/2014/main" id="{C41548AE-D75B-1F09-D997-09E91988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2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text, diagram&#10;&#10;Description automatically generated">
            <a:extLst>
              <a:ext uri="{FF2B5EF4-FFF2-40B4-BE49-F238E27FC236}">
                <a16:creationId xmlns:a16="http://schemas.microsoft.com/office/drawing/2014/main" id="{7FB199EE-2A13-5867-9CAC-6384B7261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42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text, diagram&#10;&#10;Description automatically generated">
            <a:extLst>
              <a:ext uri="{FF2B5EF4-FFF2-40B4-BE49-F238E27FC236}">
                <a16:creationId xmlns:a16="http://schemas.microsoft.com/office/drawing/2014/main" id="{783491B8-AC39-0BF0-9A19-E0211BC3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70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diagram, text, line&#10;&#10;Description automatically generated">
            <a:extLst>
              <a:ext uri="{FF2B5EF4-FFF2-40B4-BE49-F238E27FC236}">
                <a16:creationId xmlns:a16="http://schemas.microsoft.com/office/drawing/2014/main" id="{23F3749B-90DF-DB1D-3F09-2791FF752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05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6A01D-0F67-8B01-EC1E-7844BD854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8171D-0865-A419-53BA-AEB354EDA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idea is to try and find a gradient that is higher than the agent has measured before.</a:t>
            </a:r>
          </a:p>
          <a:p>
            <a:r>
              <a:rPr lang="en-US" dirty="0"/>
              <a:t>This means that we want to run transacts where we predict the gradient will be higher, and often where there is some uncertainty.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52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3DBB-87E7-FC3C-78E2-C2B228A9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</a:t>
            </a:r>
          </a:p>
        </p:txBody>
      </p:sp>
      <p:pic>
        <p:nvPicPr>
          <p:cNvPr id="4" name="Picture 3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A13ECFD0-72C0-CEBC-8DD3-AA9FC8D2B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941688" cy="41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68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receipt, font, white&#10;&#10;Description automatically generated">
            <a:extLst>
              <a:ext uri="{FF2B5EF4-FFF2-40B4-BE49-F238E27FC236}">
                <a16:creationId xmlns:a16="http://schemas.microsoft.com/office/drawing/2014/main" id="{B8120274-1907-E025-908A-EB073123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87" y="2013497"/>
            <a:ext cx="11119721" cy="28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4B81-9903-6830-6C44-40607338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seeking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406A1-617F-B0C5-7FE2-A35910876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an agent that tries to find and explore large salinity gradients in the field.</a:t>
            </a:r>
          </a:p>
          <a:p>
            <a:r>
              <a:rPr lang="en-US" dirty="0"/>
              <a:t>Want the agent to move across the river plume and measure the gradient </a:t>
            </a:r>
          </a:p>
        </p:txBody>
      </p:sp>
    </p:spTree>
    <p:extLst>
      <p:ext uri="{BB962C8B-B14F-4D97-AF65-F5344CB8AC3E}">
        <p14:creationId xmlns:p14="http://schemas.microsoft.com/office/powerpoint/2010/main" val="73582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shboard.mp4">
            <a:hlinkClick r:id="" action="ppaction://media"/>
            <a:extLst>
              <a:ext uri="{FF2B5EF4-FFF2-40B4-BE49-F238E27FC236}">
                <a16:creationId xmlns:a16="http://schemas.microsoft.com/office/drawing/2014/main" id="{8F2AA5D3-91F8-53CE-5B90-F68D445E7E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9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3FAE-6918-D3B7-7C80-3EF4147E7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Mascot </a:t>
            </a:r>
            <a:r>
              <a:rPr lang="en-US" dirty="0" err="1"/>
              <a:t>Nidelva</a:t>
            </a:r>
            <a:r>
              <a:rPr lang="en-US" dirty="0"/>
              <a:t> field test June 2023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5FC33-1F03-7EB8-863F-D848EA392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Date: June 19 - June 23.</a:t>
            </a:r>
          </a:p>
          <a:p>
            <a:r>
              <a:rPr lang="en-US" dirty="0"/>
              <a:t>We will run both MAFIA and GRANADE during this test</a:t>
            </a:r>
          </a:p>
          <a:p>
            <a:r>
              <a:rPr lang="en-US" dirty="0"/>
              <a:t>Karoline </a:t>
            </a:r>
            <a:r>
              <a:rPr lang="en-US" dirty="0" err="1"/>
              <a:t>Barstein</a:t>
            </a:r>
            <a:r>
              <a:rPr lang="en-US" dirty="0"/>
              <a:t> will be responsible for operating the AUVs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34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shboard.mp4">
            <a:hlinkClick r:id="" action="ppaction://media"/>
            <a:extLst>
              <a:ext uri="{FF2B5EF4-FFF2-40B4-BE49-F238E27FC236}">
                <a16:creationId xmlns:a16="http://schemas.microsoft.com/office/drawing/2014/main" id="{184A7899-4CF6-5CF1-D654-E3D6F10B6A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9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72BC-03A8-27DE-F669-B81421B6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Sinmod</a:t>
            </a:r>
            <a:r>
              <a:rPr lang="en-US" dirty="0"/>
              <a:t> simulation </a:t>
            </a:r>
          </a:p>
        </p:txBody>
      </p:sp>
      <p:pic>
        <p:nvPicPr>
          <p:cNvPr id="4" name="Picture 3" descr="A picture containing screenshot, graphic design, graphics, colorfulness&#10;&#10;Description automatically generated">
            <a:extLst>
              <a:ext uri="{FF2B5EF4-FFF2-40B4-BE49-F238E27FC236}">
                <a16:creationId xmlns:a16="http://schemas.microsoft.com/office/drawing/2014/main" id="{3C559923-EDD4-F1FB-DEFB-3C2831B1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56" y="1429675"/>
            <a:ext cx="11545888" cy="46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41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72BC-03A8-27DE-F669-B81421B6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Sinmod</a:t>
            </a:r>
            <a:r>
              <a:rPr lang="en-US" dirty="0"/>
              <a:t> simulation </a:t>
            </a:r>
          </a:p>
        </p:txBody>
      </p:sp>
      <p:pic>
        <p:nvPicPr>
          <p:cNvPr id="4" name="Picture 3" descr="A picture containing screenshot, graphic design, graphics, colorfulness&#10;&#10;Description automatically generated">
            <a:extLst>
              <a:ext uri="{FF2B5EF4-FFF2-40B4-BE49-F238E27FC236}">
                <a16:creationId xmlns:a16="http://schemas.microsoft.com/office/drawing/2014/main" id="{3C559923-EDD4-F1FB-DEFB-3C2831B1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56" y="1429675"/>
            <a:ext cx="11545888" cy="46183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1D7840-6F69-E4D3-B224-EC3BA1D2B399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4949687"/>
            <a:ext cx="1772478" cy="987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BE10CD-FC68-C06F-7229-274FF09FCF8A}"/>
              </a:ext>
            </a:extLst>
          </p:cNvPr>
          <p:cNvCxnSpPr>
            <a:cxnSpLocks/>
          </p:cNvCxnSpPr>
          <p:nvPr/>
        </p:nvCxnSpPr>
        <p:spPr>
          <a:xfrm flipH="1" flipV="1">
            <a:off x="4194313" y="4075043"/>
            <a:ext cx="231913" cy="1861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7FA32A-223B-9BD4-1E6C-06F1CE7AC66D}"/>
              </a:ext>
            </a:extLst>
          </p:cNvPr>
          <p:cNvCxnSpPr>
            <a:cxnSpLocks/>
          </p:cNvCxnSpPr>
          <p:nvPr/>
        </p:nvCxnSpPr>
        <p:spPr>
          <a:xfrm flipH="1" flipV="1">
            <a:off x="3001617" y="4949687"/>
            <a:ext cx="1424609" cy="987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BBBF3D-49E1-2408-0396-234F3891EB72}"/>
              </a:ext>
            </a:extLst>
          </p:cNvPr>
          <p:cNvCxnSpPr>
            <a:cxnSpLocks/>
          </p:cNvCxnSpPr>
          <p:nvPr/>
        </p:nvCxnSpPr>
        <p:spPr>
          <a:xfrm flipH="1" flipV="1">
            <a:off x="3399183" y="4740965"/>
            <a:ext cx="1027043" cy="1196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BC7B52-1E83-5596-07C5-6ACB47BD2293}"/>
              </a:ext>
            </a:extLst>
          </p:cNvPr>
          <p:cNvSpPr txBox="1"/>
          <p:nvPr/>
        </p:nvSpPr>
        <p:spPr>
          <a:xfrm>
            <a:off x="3804235" y="5890733"/>
            <a:ext cx="13674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River outlets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E94248-174C-EED1-7642-1E123370B5DB}"/>
              </a:ext>
            </a:extLst>
          </p:cNvPr>
          <p:cNvSpPr txBox="1"/>
          <p:nvPr/>
        </p:nvSpPr>
        <p:spPr>
          <a:xfrm>
            <a:off x="1669774" y="1561550"/>
            <a:ext cx="14478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Munkholmen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483309-A636-BB5A-603D-82BA57BB014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393690" y="1930882"/>
            <a:ext cx="773580" cy="1807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A50227-D24B-2E7F-EA26-EFEABDBC56FA}"/>
              </a:ext>
            </a:extLst>
          </p:cNvPr>
          <p:cNvSpPr txBox="1"/>
          <p:nvPr/>
        </p:nvSpPr>
        <p:spPr>
          <a:xfrm>
            <a:off x="7753384" y="1321356"/>
            <a:ext cx="342625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Plume front (high gradient region)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912E23-6F6E-82C6-3C0B-DC81A788821F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905461" y="1690688"/>
            <a:ext cx="561053" cy="1817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67DDD79-C10A-1B6B-2081-006CD3EDCE0D}"/>
              </a:ext>
            </a:extLst>
          </p:cNvPr>
          <p:cNvCxnSpPr>
            <a:cxnSpLocks/>
          </p:cNvCxnSpPr>
          <p:nvPr/>
        </p:nvCxnSpPr>
        <p:spPr>
          <a:xfrm flipH="1">
            <a:off x="8120270" y="1682923"/>
            <a:ext cx="1346244" cy="28901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660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72BC-03A8-27DE-F669-B81421B6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Sinmod</a:t>
            </a:r>
            <a:r>
              <a:rPr lang="en-US" dirty="0"/>
              <a:t> simulation </a:t>
            </a:r>
          </a:p>
        </p:txBody>
      </p:sp>
      <p:pic>
        <p:nvPicPr>
          <p:cNvPr id="3" name="sinmod_salinity_and_gradient.mp4">
            <a:hlinkClick r:id="" action="ppaction://media"/>
            <a:extLst>
              <a:ext uri="{FF2B5EF4-FFF2-40B4-BE49-F238E27FC236}">
                <a16:creationId xmlns:a16="http://schemas.microsoft.com/office/drawing/2014/main" id="{DE78F7D7-640E-BF5B-34F2-F232B9F30A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48946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1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C5CE-AD96-417D-EB7D-35DA31A8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C41CC8A0-6B07-CFC8-C96B-83018E817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77724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91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lorfulness, graphics, graphic design, design&#10;&#10;Description automatically generated">
            <a:extLst>
              <a:ext uri="{FF2B5EF4-FFF2-40B4-BE49-F238E27FC236}">
                <a16:creationId xmlns:a16="http://schemas.microsoft.com/office/drawing/2014/main" id="{5E2EB461-E01F-8C37-5709-453F94D0B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270" y="1247615"/>
            <a:ext cx="5202583" cy="49824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D27B6D-4A6C-97D6-3539-B8952BB632F9}"/>
              </a:ext>
            </a:extLst>
          </p:cNvPr>
          <p:cNvSpPr txBox="1"/>
          <p:nvPr/>
        </p:nvSpPr>
        <p:spPr>
          <a:xfrm>
            <a:off x="8637104" y="3846443"/>
            <a:ext cx="14671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Previous path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6B4A24-F84C-A32B-57BB-8EA2CD7D46C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490252" y="3738852"/>
            <a:ext cx="2146852" cy="2922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F4C5B3-6299-EAAC-F0AA-39E456520BB4}"/>
              </a:ext>
            </a:extLst>
          </p:cNvPr>
          <p:cNvCxnSpPr>
            <a:cxnSpLocks/>
          </p:cNvCxnSpPr>
          <p:nvPr/>
        </p:nvCxnSpPr>
        <p:spPr>
          <a:xfrm flipH="1">
            <a:off x="5461686" y="1062949"/>
            <a:ext cx="3348682" cy="1128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8CAE0E-790E-8443-DA54-EC991E440A24}"/>
              </a:ext>
            </a:extLst>
          </p:cNvPr>
          <p:cNvCxnSpPr>
            <a:cxnSpLocks/>
          </p:cNvCxnSpPr>
          <p:nvPr/>
        </p:nvCxnSpPr>
        <p:spPr>
          <a:xfrm flipH="1">
            <a:off x="6331226" y="1062949"/>
            <a:ext cx="2479142" cy="17556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940CC1-5F6A-01CD-8716-81C5B85B6C25}"/>
              </a:ext>
            </a:extLst>
          </p:cNvPr>
          <p:cNvCxnSpPr>
            <a:cxnSpLocks/>
          </p:cNvCxnSpPr>
          <p:nvPr/>
        </p:nvCxnSpPr>
        <p:spPr>
          <a:xfrm flipH="1">
            <a:off x="5671751" y="1062949"/>
            <a:ext cx="3138617" cy="3152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49BE7D-A216-2731-FC57-B0F9A6BBC701}"/>
              </a:ext>
            </a:extLst>
          </p:cNvPr>
          <p:cNvSpPr txBox="1"/>
          <p:nvPr/>
        </p:nvSpPr>
        <p:spPr>
          <a:xfrm>
            <a:off x="8810368" y="901626"/>
            <a:ext cx="15148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Possible paths</a:t>
            </a:r>
          </a:p>
        </p:txBody>
      </p:sp>
    </p:spTree>
    <p:extLst>
      <p:ext uri="{BB962C8B-B14F-4D97-AF65-F5344CB8AC3E}">
        <p14:creationId xmlns:p14="http://schemas.microsoft.com/office/powerpoint/2010/main" val="2031640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lorfulness, graphics, graphic design, design&#10;&#10;Description automatically generated">
            <a:extLst>
              <a:ext uri="{FF2B5EF4-FFF2-40B4-BE49-F238E27FC236}">
                <a16:creationId xmlns:a16="http://schemas.microsoft.com/office/drawing/2014/main" id="{5E2EB461-E01F-8C37-5709-453F94D0B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270" y="1247615"/>
            <a:ext cx="5202583" cy="498247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1174E-0BE5-E568-4DBD-7AFB2641AB9C}"/>
              </a:ext>
            </a:extLst>
          </p:cNvPr>
          <p:cNvCxnSpPr>
            <a:cxnSpLocks/>
          </p:cNvCxnSpPr>
          <p:nvPr/>
        </p:nvCxnSpPr>
        <p:spPr>
          <a:xfrm flipH="1">
            <a:off x="4720281" y="3429000"/>
            <a:ext cx="1467169" cy="173722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831E8F3-6B1B-6573-706D-E7AA3F59AF10}"/>
              </a:ext>
            </a:extLst>
          </p:cNvPr>
          <p:cNvSpPr txBox="1"/>
          <p:nvPr/>
        </p:nvSpPr>
        <p:spPr>
          <a:xfrm>
            <a:off x="2995735" y="4007499"/>
            <a:ext cx="187442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Horizon</a:t>
            </a:r>
            <a:br>
              <a:rPr lang="en-US" dirty="0"/>
            </a:br>
            <a:r>
              <a:rPr lang="en-US" dirty="0"/>
              <a:t>How far the agent</a:t>
            </a:r>
            <a:br>
              <a:rPr lang="en-US" dirty="0"/>
            </a:br>
            <a:r>
              <a:rPr lang="en-US" dirty="0"/>
              <a:t>can predict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CF7844-EDAD-D49D-9CB0-0E229910A91C}"/>
              </a:ext>
            </a:extLst>
          </p:cNvPr>
          <p:cNvCxnSpPr>
            <a:cxnSpLocks/>
          </p:cNvCxnSpPr>
          <p:nvPr/>
        </p:nvCxnSpPr>
        <p:spPr>
          <a:xfrm flipH="1">
            <a:off x="5906530" y="3600552"/>
            <a:ext cx="450096" cy="576032"/>
          </a:xfrm>
          <a:prstGeom prst="straightConnector1">
            <a:avLst/>
          </a:prstGeom>
          <a:ln w="41275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AB48D84-F8DE-6DAD-EACC-634C9BA712A0}"/>
              </a:ext>
            </a:extLst>
          </p:cNvPr>
          <p:cNvSpPr txBox="1"/>
          <p:nvPr/>
        </p:nvSpPr>
        <p:spPr>
          <a:xfrm>
            <a:off x="6100696" y="4012746"/>
            <a:ext cx="228072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Radius</a:t>
            </a:r>
            <a:br>
              <a:rPr lang="en-US" dirty="0"/>
            </a:br>
            <a:r>
              <a:rPr lang="en-US" dirty="0"/>
              <a:t>How far the agent</a:t>
            </a:r>
            <a:br>
              <a:rPr lang="en-US" dirty="0"/>
            </a:br>
            <a:r>
              <a:rPr lang="en-US" dirty="0"/>
              <a:t>will move each step</a:t>
            </a:r>
          </a:p>
        </p:txBody>
      </p:sp>
    </p:spTree>
    <p:extLst>
      <p:ext uri="{BB962C8B-B14F-4D97-AF65-F5344CB8AC3E}">
        <p14:creationId xmlns:p14="http://schemas.microsoft.com/office/powerpoint/2010/main" val="3487592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lorfulness, graphics, graphic design, design&#10;&#10;Description automatically generated">
            <a:extLst>
              <a:ext uri="{FF2B5EF4-FFF2-40B4-BE49-F238E27FC236}">
                <a16:creationId xmlns:a16="http://schemas.microsoft.com/office/drawing/2014/main" id="{5E2EB461-E01F-8C37-5709-453F94D0B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270" y="1247615"/>
            <a:ext cx="5202583" cy="498247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607FA4E-0D82-41FE-4EA6-311E50A4DFBA}"/>
              </a:ext>
            </a:extLst>
          </p:cNvPr>
          <p:cNvSpPr txBox="1"/>
          <p:nvPr/>
        </p:nvSpPr>
        <p:spPr>
          <a:xfrm>
            <a:off x="1836232" y="2111838"/>
            <a:ext cx="23732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Predicted high gradient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353A9A-A3FF-6AC5-85A8-92EAEBBA407E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022839" y="2481170"/>
            <a:ext cx="2517645" cy="161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FC12E96-AC7C-7236-69FB-7E8B4048297E}"/>
              </a:ext>
            </a:extLst>
          </p:cNvPr>
          <p:cNvSpPr txBox="1"/>
          <p:nvPr/>
        </p:nvSpPr>
        <p:spPr>
          <a:xfrm>
            <a:off x="5298540" y="563520"/>
            <a:ext cx="23138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Will move to this point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0ED0DD3-6C51-FA3F-2BFE-5926D9222F6B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5968314" y="932852"/>
            <a:ext cx="487146" cy="20573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48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197</Words>
  <Application>Microsoft Macintosh PowerPoint</Application>
  <PresentationFormat>Widescreen</PresentationFormat>
  <Paragraphs>31</Paragraphs>
  <Slides>22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GRANADE</vt:lpstr>
      <vt:lpstr>Gradient seeking agent</vt:lpstr>
      <vt:lpstr>Sinmod simulation </vt:lpstr>
      <vt:lpstr>Sinmod simulation </vt:lpstr>
      <vt:lpstr>Sinmod simulation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idea</vt:lpstr>
      <vt:lpstr>Statistical model</vt:lpstr>
      <vt:lpstr>PowerPoint Presentation</vt:lpstr>
      <vt:lpstr>PowerPoint Presentation</vt:lpstr>
      <vt:lpstr>Mascot Nidelva field test June 2023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GRANADE</dc:title>
  <dc:creator>André Julius Hovd Olaisen</dc:creator>
  <cp:lastModifiedBy>André Julius Hovd Olaisen</cp:lastModifiedBy>
  <cp:revision>1</cp:revision>
  <dcterms:created xsi:type="dcterms:W3CDTF">2023-05-31T09:43:13Z</dcterms:created>
  <dcterms:modified xsi:type="dcterms:W3CDTF">2023-05-31T14:19:27Z</dcterms:modified>
</cp:coreProperties>
</file>